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7" r:id="rId9"/>
    <p:sldId id="263" r:id="rId10"/>
    <p:sldId id="262" r:id="rId11"/>
    <p:sldId id="274" r:id="rId12"/>
    <p:sldId id="275" r:id="rId13"/>
    <p:sldId id="264" r:id="rId14"/>
    <p:sldId id="272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CD402-DB99-436B-82F3-DA3D1B5A2446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CDF67-DB26-487F-9B7D-C3E407BE6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871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CDF67-DB26-487F-9B7D-C3E407BE611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028CBB-4E01-433C-8B87-66F16105E04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623265-1C59-45C3-B79B-4B089FDD9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470025"/>
          </a:xfrm>
          <a:effectLst/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3200" u="sng" dirty="0" smtClean="0">
                <a:solidFill>
                  <a:srgbClr val="FF0000"/>
                </a:solidFill>
              </a:rPr>
              <a:t>Проект</a:t>
            </a:r>
            <a:r>
              <a:rPr lang="ru-RU" sz="3200" dirty="0" smtClean="0">
                <a:solidFill>
                  <a:srgbClr val="FF0000"/>
                </a:solidFill>
              </a:rPr>
              <a:t>: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Создание виртуальной версии историко-археологического музея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ГБОУ гимназии № 1552 с использованием мультимедийных презентационных технологий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u="sng" dirty="0" smtClean="0">
                <a:solidFill>
                  <a:srgbClr val="FF0000"/>
                </a:solidFill>
              </a:rPr>
              <a:t>Этап конкурса: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отборочный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u="sng" dirty="0" smtClean="0">
                <a:solidFill>
                  <a:srgbClr val="FF0000"/>
                </a:solidFill>
              </a:rPr>
              <a:t>Название команды</a:t>
            </a:r>
            <a:r>
              <a:rPr lang="ru-RU" sz="3200" dirty="0" smtClean="0">
                <a:solidFill>
                  <a:srgbClr val="FF0000"/>
                </a:solidFill>
              </a:rPr>
              <a:t>: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Виртуальный музей «Феникс»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u="sng" dirty="0" smtClean="0">
                <a:solidFill>
                  <a:srgbClr val="FF0000"/>
                </a:solidFill>
              </a:rPr>
              <a:t>Город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Москва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u="sng" dirty="0">
                <a:solidFill>
                  <a:srgbClr val="FF0000"/>
                </a:solidFill>
              </a:rPr>
              <a:t>О</a:t>
            </a:r>
            <a:r>
              <a:rPr lang="ru-RU" sz="3200" u="sng" dirty="0" smtClean="0">
                <a:solidFill>
                  <a:srgbClr val="FF0000"/>
                </a:solidFill>
              </a:rPr>
              <a:t>бразовательное учреждение</a:t>
            </a:r>
            <a:r>
              <a:rPr lang="ru-RU" sz="3200" dirty="0">
                <a:solidFill>
                  <a:srgbClr val="FF0000"/>
                </a:solidFill>
              </a:rPr>
              <a:t>: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ГБОУ гимназия №1552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477921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Результаты этапа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43118"/>
            <a:ext cx="8640960" cy="137777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«ОС3.Хронолайнер </a:t>
            </a:r>
            <a:r>
              <a:rPr lang="ru-RU" dirty="0"/>
              <a:t>3.1 </a:t>
            </a:r>
            <a:r>
              <a:rPr lang="ru-RU" dirty="0" err="1"/>
              <a:t>Апробационная</a:t>
            </a:r>
            <a:r>
              <a:rPr lang="ru-RU" dirty="0"/>
              <a:t> версия» – это разработка IT Агентства ОС3 для работы с лентами времени и созданием виртуальных музеев без </a:t>
            </a:r>
            <a:r>
              <a:rPr lang="ru-RU" dirty="0" smtClean="0"/>
              <a:t>программирования. </a:t>
            </a:r>
          </a:p>
          <a:p>
            <a:r>
              <a:rPr lang="ru-RU" dirty="0" smtClean="0"/>
              <a:t>С помощью этой программы и был создан виртуальный музей «Феникс».</a:t>
            </a:r>
            <a:endParaRPr lang="ru-RU" dirty="0"/>
          </a:p>
        </p:txBody>
      </p:sp>
      <p:pic>
        <p:nvPicPr>
          <p:cNvPr id="9218" name="Picture 2" descr="G:\Виртуальный музей\Фото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515350" cy="441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2277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1367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Результаты этапа 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иртуальный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музей «Феникс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»: форма просмотра- «флажок»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Виртуальный музей\Фото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734425" cy="446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8772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Результаты этапа 3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712968" cy="3474720"/>
          </a:xfrm>
        </p:spPr>
        <p:txBody>
          <a:bodyPr/>
          <a:lstStyle/>
          <a:p>
            <a:r>
              <a:rPr lang="ru-RU" dirty="0"/>
              <a:t>Виртуальный музей «Феникс»: форма </a:t>
            </a:r>
            <a:r>
              <a:rPr lang="ru-RU" dirty="0" smtClean="0"/>
              <a:t>просмотра- «карточка»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G:\Виртуальный музей\Фото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810625" cy="452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3149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155887" cy="115212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Перспективы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488" y="1152569"/>
            <a:ext cx="414144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Виртуальный </a:t>
            </a:r>
            <a:r>
              <a:rPr lang="ru-RU" dirty="0"/>
              <a:t>музей позволяет «посетить» его людям, находящимся в другом городе или </a:t>
            </a:r>
            <a:r>
              <a:rPr lang="ru-RU" dirty="0" smtClean="0"/>
              <a:t>стране в любое время.</a:t>
            </a:r>
          </a:p>
          <a:p>
            <a:r>
              <a:rPr lang="ru-RU" dirty="0" smtClean="0"/>
              <a:t>Виртуальный музей дает возможность неограниченно пополнять его все новыми и новыми дополнительными вещественными источниками. </a:t>
            </a:r>
          </a:p>
          <a:p>
            <a:r>
              <a:rPr lang="ru-RU" dirty="0" smtClean="0"/>
              <a:t>Инструкция может </a:t>
            </a:r>
            <a:r>
              <a:rPr lang="ru-RU" dirty="0"/>
              <a:t>быть использована другими людьми при создании своего собственного виртуального музея с помощью программного продукта «ОС3. </a:t>
            </a:r>
            <a:r>
              <a:rPr lang="ru-RU" dirty="0" err="1"/>
              <a:t>Хронолайнер</a:t>
            </a:r>
            <a:r>
              <a:rPr lang="ru-RU" dirty="0"/>
              <a:t> 3.1 </a:t>
            </a:r>
            <a:r>
              <a:rPr lang="ru-RU" dirty="0" err="1"/>
              <a:t>Апробационная</a:t>
            </a:r>
            <a:r>
              <a:rPr lang="ru-RU" dirty="0"/>
              <a:t> версия», разработанного компанией ОС3</a:t>
            </a:r>
            <a:r>
              <a:rPr lang="ru-RU" dirty="0" smtClean="0"/>
              <a:t>.</a:t>
            </a:r>
          </a:p>
        </p:txBody>
      </p:sp>
      <p:pic>
        <p:nvPicPr>
          <p:cNvPr id="6" name="Picture 2" descr="G:\Виртуальный музей\Фото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018" y="4365104"/>
            <a:ext cx="4813497" cy="2492896"/>
          </a:xfrm>
          <a:prstGeom prst="rect">
            <a:avLst/>
          </a:prstGeom>
          <a:noFill/>
        </p:spPr>
      </p:pic>
      <p:pic>
        <p:nvPicPr>
          <p:cNvPr id="12290" name="Picture 2" descr="G:\Виртуальный музей\Фото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4505325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961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928992" cy="136815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/>
              <a:t>Ресурсы использованные командой для решения </a:t>
            </a:r>
            <a:r>
              <a:rPr lang="ru-RU" sz="3600" dirty="0" smtClean="0"/>
              <a:t>кейса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1504" y="1052736"/>
            <a:ext cx="4593504" cy="5616624"/>
          </a:xfrm>
        </p:spPr>
        <p:txBody>
          <a:bodyPr>
            <a:normAutofit fontScale="55000" lnSpcReduction="20000"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1.</a:t>
            </a:r>
            <a:r>
              <a:rPr lang="ru-RU" sz="2600" dirty="0" smtClean="0"/>
              <a:t>Золотарев </a:t>
            </a:r>
            <a:r>
              <a:rPr lang="ru-RU" sz="2600" dirty="0"/>
              <a:t>М. И., Коробков Д.Ю., </a:t>
            </a:r>
            <a:r>
              <a:rPr lang="ru-RU" sz="2600" dirty="0" err="1"/>
              <a:t>Пилингер</a:t>
            </a:r>
            <a:r>
              <a:rPr lang="ru-RU" sz="2600" dirty="0"/>
              <a:t> Р., </a:t>
            </a:r>
            <a:r>
              <a:rPr lang="ru-RU" sz="2600" dirty="0" err="1"/>
              <a:t>Пюльц</a:t>
            </a:r>
            <a:r>
              <a:rPr lang="ru-RU" sz="2600" dirty="0"/>
              <a:t> А., Ушаков С.В.                Раскопки т.н. «Базилики Крузе» в Херсонесе  (</a:t>
            </a:r>
            <a:r>
              <a:rPr lang="ru-RU" sz="2600" dirty="0" err="1"/>
              <a:t>Украино</a:t>
            </a:r>
            <a:r>
              <a:rPr lang="ru-RU" sz="2600" dirty="0"/>
              <a:t>–австрийский проект) //ХСб.-2007.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2.</a:t>
            </a:r>
            <a:r>
              <a:rPr lang="ru-RU" sz="2600" dirty="0" smtClean="0"/>
              <a:t>Якобсон </a:t>
            </a:r>
            <a:r>
              <a:rPr lang="ru-RU" sz="2600" dirty="0"/>
              <a:t>А.Л. Раннесредневековый Херсонес // МИА. 1959г. Выпуск 63.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3.</a:t>
            </a:r>
            <a:r>
              <a:rPr lang="ru-RU" sz="2600" dirty="0" smtClean="0"/>
              <a:t>С</a:t>
            </a:r>
            <a:r>
              <a:rPr lang="ru-RU" sz="2600" dirty="0"/>
              <a:t>. Б. </a:t>
            </a:r>
            <a:r>
              <a:rPr lang="ru-RU" sz="2600" dirty="0" err="1"/>
              <a:t>Сорочан</a:t>
            </a:r>
            <a:r>
              <a:rPr lang="ru-RU" sz="2600" dirty="0"/>
              <a:t>, В. М. </a:t>
            </a:r>
            <a:r>
              <a:rPr lang="ru-RU" sz="2600" dirty="0" err="1"/>
              <a:t>Зубарь</a:t>
            </a:r>
            <a:r>
              <a:rPr lang="ru-RU" sz="2600" dirty="0"/>
              <a:t>, Л. В. Марченко  Херсонес - Херсон – </a:t>
            </a:r>
            <a:r>
              <a:rPr lang="ru-RU" sz="2600" dirty="0" err="1"/>
              <a:t>Корсунь</a:t>
            </a:r>
            <a:r>
              <a:rPr lang="ru-RU" sz="2600" dirty="0"/>
              <a:t>. Путешествие через века без экскурсовода.-К.:</a:t>
            </a:r>
            <a:r>
              <a:rPr lang="ru-RU" sz="2600" dirty="0" err="1"/>
              <a:t>Стилос</a:t>
            </a:r>
            <a:r>
              <a:rPr lang="ru-RU" sz="2600" dirty="0"/>
              <a:t>, 2003.- 240 с.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4.</a:t>
            </a:r>
            <a:r>
              <a:rPr lang="ru-RU" sz="2600" dirty="0" smtClean="0"/>
              <a:t>В</a:t>
            </a:r>
            <a:r>
              <a:rPr lang="ru-RU" sz="2600" dirty="0"/>
              <a:t>. М.  </a:t>
            </a:r>
            <a:r>
              <a:rPr lang="ru-RU" sz="2600" dirty="0" err="1"/>
              <a:t>Зубарь</a:t>
            </a:r>
            <a:r>
              <a:rPr lang="ru-RU" sz="2600" dirty="0"/>
              <a:t>, Л. В. Марченко " Жизнь и гибель Херсонеса ", Харьков: Майдан, 2000.-828с.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5.</a:t>
            </a:r>
            <a:r>
              <a:rPr lang="ru-RU" sz="2600" dirty="0" smtClean="0"/>
              <a:t>Ушаков </a:t>
            </a:r>
            <a:r>
              <a:rPr lang="ru-RU" sz="2600" dirty="0"/>
              <a:t>С.В.  «Отчет о раскопках в Северо-восточном районе Херсонеса  в  2005г.» // НЗХТ. Д. 3789.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6.</a:t>
            </a:r>
            <a:r>
              <a:rPr lang="ru-RU" sz="2600" dirty="0" smtClean="0"/>
              <a:t>Ушаков </a:t>
            </a:r>
            <a:r>
              <a:rPr lang="ru-RU" sz="2600" dirty="0"/>
              <a:t>С.В. «Отчет о раскопках в Северо-восточном районе Херсонеса  (базилики «Крузе») в 2006г.» // Архив НЗХТ.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7.</a:t>
            </a:r>
            <a:r>
              <a:rPr lang="ru-RU" sz="2600" dirty="0" smtClean="0"/>
              <a:t>Ушаков </a:t>
            </a:r>
            <a:r>
              <a:rPr lang="ru-RU" sz="2600" dirty="0"/>
              <a:t>С.В. «Отчет о раскопках в Северо-восточном районе Херсонеса  (базилика «Крузе») в 2009г.» // Архив НЗХТ. 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8</a:t>
            </a:r>
            <a:r>
              <a:rPr lang="ru-RU" sz="2600" dirty="0" smtClean="0"/>
              <a:t>.Ушаков </a:t>
            </a:r>
            <a:r>
              <a:rPr lang="ru-RU" sz="2600" dirty="0"/>
              <a:t>С.В. «Отчет о раскопках в Северо-восточном районе Херсонеса  (базилика «Крузе») в 2010г.» // Архив НЗХТ. 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9.</a:t>
            </a:r>
            <a:r>
              <a:rPr lang="ru-RU" sz="2600" dirty="0" smtClean="0"/>
              <a:t>Ушаков </a:t>
            </a:r>
            <a:r>
              <a:rPr lang="ru-RU" sz="2600" dirty="0"/>
              <a:t>С.В. «Отчет о раскопках в Северо-восточном районе Херсонеса  (базилика «Крузе») в 2011г.» // Архив НЗХТ. </a:t>
            </a:r>
          </a:p>
          <a:p>
            <a:endParaRPr lang="ru-RU" u="sng" dirty="0"/>
          </a:p>
        </p:txBody>
      </p:sp>
      <p:pic>
        <p:nvPicPr>
          <p:cNvPr id="13314" name="Picture 2" descr="G:\Виртуальный музей\Фото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1885950" cy="2809875"/>
          </a:xfrm>
          <a:prstGeom prst="rect">
            <a:avLst/>
          </a:prstGeom>
          <a:noFill/>
        </p:spPr>
      </p:pic>
      <p:pic>
        <p:nvPicPr>
          <p:cNvPr id="13315" name="Picture 3" descr="G:\Виртуальный музей\Фото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692696"/>
            <a:ext cx="2000250" cy="2686050"/>
          </a:xfrm>
          <a:prstGeom prst="rect">
            <a:avLst/>
          </a:prstGeom>
          <a:noFill/>
        </p:spPr>
      </p:pic>
      <p:pic>
        <p:nvPicPr>
          <p:cNvPr id="13316" name="Picture 4" descr="G:\Виртуальный музей\Фото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1771650" cy="2724150"/>
          </a:xfrm>
          <a:prstGeom prst="rect">
            <a:avLst/>
          </a:prstGeom>
          <a:noFill/>
        </p:spPr>
      </p:pic>
      <p:pic>
        <p:nvPicPr>
          <p:cNvPr id="13317" name="Picture 5" descr="G:\Виртуальный музей\Фото\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717032"/>
            <a:ext cx="1466850" cy="2762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3394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Виртуальный музей\Фото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149080"/>
            <a:ext cx="2000250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144000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Ресурсы использованные командой для решения кейса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712968" cy="561662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85072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10.</a:t>
            </a:r>
            <a:r>
              <a:rPr lang="ru-RU" sz="1400" dirty="0" smtClean="0"/>
              <a:t>http</a:t>
            </a:r>
            <a:r>
              <a:rPr lang="ru-RU" sz="1400" dirty="0"/>
              <a:t>://dspace.univer.kharkov.ua/bitstream/123456789/7241/2/Sorochan.pdf- </a:t>
            </a:r>
            <a:r>
              <a:rPr lang="ru-RU" sz="1400" dirty="0" err="1"/>
              <a:t>Сорочан</a:t>
            </a:r>
            <a:r>
              <a:rPr lang="ru-RU" sz="1400" dirty="0"/>
              <a:t> С. Б. Еще раз о базилике Крузе.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11</a:t>
            </a:r>
            <a:r>
              <a:rPr lang="ru-RU" sz="1400" dirty="0" smtClean="0"/>
              <a:t>.http</a:t>
            </a:r>
            <a:r>
              <a:rPr lang="ru-RU" sz="1400" dirty="0"/>
              <a:t>://izographiny.ucoz.net/publ/obshhie_stati/baziliki_khersonesa/rekonstrukcija_liturgicheskoj_planirovki_baziliki_kruze_v_programme_3ds_max_2009_design/3-1-0-7-Изограф Херсонеса. Реконструкция литургической планировки «Базилики Крузе» в программе 3DS </a:t>
            </a:r>
            <a:r>
              <a:rPr lang="ru-RU" sz="1400" dirty="0" err="1"/>
              <a:t>Max</a:t>
            </a:r>
            <a:r>
              <a:rPr lang="ru-RU" sz="1400" dirty="0"/>
              <a:t> 2009 </a:t>
            </a:r>
            <a:r>
              <a:rPr lang="ru-RU" sz="1400" dirty="0" err="1"/>
              <a:t>Design</a:t>
            </a:r>
            <a:r>
              <a:rPr lang="ru-RU" sz="1400" dirty="0"/>
              <a:t>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12</a:t>
            </a:r>
            <a:r>
              <a:rPr lang="ru-RU" sz="1400" b="1" dirty="0" smtClean="0">
                <a:solidFill>
                  <a:srgbClr val="FF0000"/>
                </a:solidFill>
              </a:rPr>
              <a:t>. </a:t>
            </a:r>
            <a:r>
              <a:rPr lang="ru-RU" sz="1400" dirty="0"/>
              <a:t>http://oc3.ru/ - сайт компании «ОС3».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13</a:t>
            </a:r>
            <a:r>
              <a:rPr lang="ru-RU" sz="1400" dirty="0" smtClean="0"/>
              <a:t>.http</a:t>
            </a:r>
            <a:r>
              <a:rPr lang="ru-RU" sz="1400" dirty="0"/>
              <a:t>://chronolines.ru/ - программный продукт компании «ОС3. </a:t>
            </a:r>
            <a:r>
              <a:rPr lang="ru-RU" sz="1400" dirty="0" err="1"/>
              <a:t>Хронолайнер</a:t>
            </a:r>
            <a:r>
              <a:rPr lang="ru-RU" sz="1400" dirty="0"/>
              <a:t>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14.</a:t>
            </a:r>
            <a:r>
              <a:rPr lang="ru-RU" sz="1400" dirty="0" smtClean="0"/>
              <a:t>http</a:t>
            </a:r>
            <a:r>
              <a:rPr lang="ru-RU" sz="1400" dirty="0"/>
              <a:t>://chrono.oc3.ru/about/ - сайт, посвященный продукту «ОС3. </a:t>
            </a:r>
            <a:r>
              <a:rPr lang="ru-RU" sz="1400" dirty="0" err="1"/>
              <a:t>Хронолайнер</a:t>
            </a:r>
            <a:r>
              <a:rPr lang="ru-RU" sz="1400" dirty="0"/>
              <a:t>».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15</a:t>
            </a:r>
            <a:r>
              <a:rPr lang="ru-RU" sz="1400" dirty="0" smtClean="0"/>
              <a:t>.http</a:t>
            </a:r>
            <a:r>
              <a:rPr lang="ru-RU" sz="1400" dirty="0"/>
              <a:t>://oc3.ru/portfolio/demoobjects/example-of-a-chronological-presentation-of-museum-collections/ - пример хронологического представления музейных коллекций.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16</a:t>
            </a:r>
            <a:r>
              <a:rPr lang="ru-RU" sz="1400" dirty="0" smtClean="0"/>
              <a:t>.http</a:t>
            </a:r>
            <a:r>
              <a:rPr lang="ru-RU" sz="1400" dirty="0"/>
              <a:t>://oc3.ru/portfolio/demoobjects/muzei_kukl/  - панорама внутри помещения «Музей кукол».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17</a:t>
            </a:r>
            <a:r>
              <a:rPr lang="ru-RU" sz="1400" dirty="0" smtClean="0"/>
              <a:t>.http</a:t>
            </a:r>
            <a:r>
              <a:rPr lang="ru-RU" sz="1400" dirty="0"/>
              <a:t>://oc3.ru/portfolio/demoobjects/panorama-flash/ - пример интерактивной фотопанорамы с встроенным </a:t>
            </a:r>
            <a:r>
              <a:rPr lang="ru-RU" sz="1400" dirty="0" err="1"/>
              <a:t>flash</a:t>
            </a:r>
            <a:r>
              <a:rPr lang="ru-RU" sz="1400" dirty="0"/>
              <a:t> объектом.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18.</a:t>
            </a:r>
            <a:r>
              <a:rPr lang="ru-RU" sz="1400" dirty="0" smtClean="0"/>
              <a:t>http</a:t>
            </a:r>
            <a:r>
              <a:rPr lang="ru-RU" sz="1400" dirty="0"/>
              <a:t>://oc3.ru/portfolio/demoobjects/the-history-of-the-sparrow-hills/ - история Воробьевых гор.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19</a:t>
            </a:r>
            <a:r>
              <a:rPr lang="ru-RU" sz="1400" dirty="0" smtClean="0"/>
              <a:t>.http</a:t>
            </a:r>
            <a:r>
              <a:rPr lang="ru-RU" sz="1400" dirty="0"/>
              <a:t>://oc3.ru/portfolio/demoobjects/the-history-of-the-discovery-of-antibiotics/ - история открытия антибиотиков.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20</a:t>
            </a:r>
            <a:r>
              <a:rPr lang="ru-RU" sz="1400" dirty="0" smtClean="0"/>
              <a:t>.http</a:t>
            </a:r>
            <a:r>
              <a:rPr lang="ru-RU" sz="1400" dirty="0"/>
              <a:t>://eor13-2.cajt.ru/ - сокровища российский музеев.</a:t>
            </a:r>
          </a:p>
          <a:p>
            <a:r>
              <a:rPr lang="ru-RU" dirty="0"/>
              <a:t> </a:t>
            </a:r>
          </a:p>
        </p:txBody>
      </p:sp>
    </p:spTree>
    <p:extLst>
      <p:ext uri="{BB962C8B-B14F-4D97-AF65-F5344CB8AC3E}">
        <p14:creationId xmlns="" xmlns:p14="http://schemas.microsoft.com/office/powerpoint/2010/main" val="4008247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83" y="0"/>
            <a:ext cx="9577064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Комментарии членов команды</a:t>
            </a:r>
            <a:br>
              <a:rPr lang="ru-RU" dirty="0" smtClean="0"/>
            </a:br>
            <a:r>
              <a:rPr lang="ru-RU" dirty="0" smtClean="0"/>
              <a:t>(чему каждый научился?)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455" y="1585424"/>
            <a:ext cx="8000545" cy="4968552"/>
          </a:xfrm>
        </p:spPr>
        <p:txBody>
          <a:bodyPr/>
          <a:lstStyle/>
          <a:p>
            <a:r>
              <a:rPr lang="ru-RU" u="sng" dirty="0" err="1" smtClean="0"/>
              <a:t>Маханева</a:t>
            </a:r>
            <a:r>
              <a:rPr lang="ru-RU" u="sng" dirty="0" smtClean="0"/>
              <a:t> Мария</a:t>
            </a:r>
            <a:r>
              <a:rPr lang="ru-RU" dirty="0" smtClean="0"/>
              <a:t>: «Благодаря </a:t>
            </a:r>
            <a:r>
              <a:rPr lang="ru-RU" dirty="0"/>
              <a:t>этому проекту я</a:t>
            </a:r>
            <a:r>
              <a:rPr lang="ru-RU" dirty="0" smtClean="0"/>
              <a:t> </a:t>
            </a:r>
            <a:r>
              <a:rPr lang="ru-RU" dirty="0"/>
              <a:t>не только </a:t>
            </a:r>
            <a:r>
              <a:rPr lang="ru-RU" dirty="0" smtClean="0"/>
              <a:t>получила </a:t>
            </a:r>
            <a:r>
              <a:rPr lang="ru-RU" dirty="0"/>
              <a:t>колоссальный опыт в работе с археологическими </a:t>
            </a:r>
            <a:r>
              <a:rPr lang="ru-RU" dirty="0" smtClean="0"/>
              <a:t>экспонатами, но и узнала </a:t>
            </a:r>
            <a:r>
              <a:rPr lang="ru-RU" dirty="0"/>
              <a:t>много нового о том, как жили люди  в </a:t>
            </a:r>
            <a:r>
              <a:rPr lang="ru-RU" dirty="0" smtClean="0"/>
              <a:t>прошлом, и  достигла </a:t>
            </a:r>
            <a:r>
              <a:rPr lang="ru-RU" dirty="0"/>
              <a:t>главной цели по созданию виртуальной версии нашего школьного </a:t>
            </a:r>
            <a:r>
              <a:rPr lang="ru-RU" dirty="0" smtClean="0"/>
              <a:t>музея». </a:t>
            </a:r>
          </a:p>
          <a:p>
            <a:r>
              <a:rPr lang="ru-RU" u="sng" dirty="0"/>
              <a:t>Лазарева Дарья</a:t>
            </a:r>
            <a:r>
              <a:rPr lang="ru-RU" dirty="0" smtClean="0"/>
              <a:t>: «Эта </a:t>
            </a:r>
            <a:r>
              <a:rPr lang="ru-RU" dirty="0"/>
              <a:t>была крайне увлекательная и интересная работа. </a:t>
            </a:r>
            <a:r>
              <a:rPr lang="ru-RU" dirty="0" smtClean="0"/>
              <a:t>Я научилась правильно оцифровывать экспонаты, узнала что </a:t>
            </a:r>
            <a:r>
              <a:rPr lang="ru-RU" dirty="0"/>
              <a:t>такое «ОС3. </a:t>
            </a:r>
            <a:r>
              <a:rPr lang="ru-RU" dirty="0" err="1"/>
              <a:t>Хронолайнер</a:t>
            </a:r>
            <a:r>
              <a:rPr lang="ru-RU" dirty="0" smtClean="0"/>
              <a:t>» и что можно сделать с его помощью».</a:t>
            </a:r>
          </a:p>
          <a:p>
            <a:r>
              <a:rPr lang="ru-RU" u="sng" dirty="0" smtClean="0"/>
              <a:t>Спирин Михаил</a:t>
            </a:r>
            <a:r>
              <a:rPr lang="ru-RU" dirty="0" smtClean="0"/>
              <a:t>: «Я в ходе работы научился структурировать полученные знания в инструкцию, а так же научился составлять смету».</a:t>
            </a:r>
            <a:endParaRPr lang="ru-RU" dirty="0"/>
          </a:p>
        </p:txBody>
      </p:sp>
      <p:pic>
        <p:nvPicPr>
          <p:cNvPr id="7" name="Picture 3" descr="G:\Виртуальный музей\Фото\9.jpg"/>
          <p:cNvPicPr>
            <a:picLocks noChangeAspect="1" noChangeArrowheads="1"/>
          </p:cNvPicPr>
          <p:nvPr/>
        </p:nvPicPr>
        <p:blipFill>
          <a:blip r:embed="rId2" cstate="print"/>
          <a:srcRect l="22967" t="7605" r="19616" b="36114"/>
          <a:stretch>
            <a:fillRect/>
          </a:stretch>
        </p:blipFill>
        <p:spPr bwMode="auto">
          <a:xfrm>
            <a:off x="1" y="1772816"/>
            <a:ext cx="1226082" cy="1512168"/>
          </a:xfrm>
          <a:prstGeom prst="rect">
            <a:avLst/>
          </a:prstGeom>
          <a:noFill/>
        </p:spPr>
      </p:pic>
      <p:pic>
        <p:nvPicPr>
          <p:cNvPr id="8" name="Picture 2" descr="G:\Виртуальный музей\Фото\10.jpg"/>
          <p:cNvPicPr>
            <a:picLocks noChangeAspect="1" noChangeArrowheads="1"/>
          </p:cNvPicPr>
          <p:nvPr/>
        </p:nvPicPr>
        <p:blipFill>
          <a:blip r:embed="rId3" cstate="print"/>
          <a:srcRect l="8868" t="27591" r="49010"/>
          <a:stretch>
            <a:fillRect/>
          </a:stretch>
        </p:blipFill>
        <p:spPr bwMode="auto">
          <a:xfrm>
            <a:off x="0" y="3501008"/>
            <a:ext cx="1211755" cy="1673746"/>
          </a:xfrm>
          <a:prstGeom prst="rect">
            <a:avLst/>
          </a:prstGeom>
          <a:noFill/>
        </p:spPr>
      </p:pic>
      <p:pic>
        <p:nvPicPr>
          <p:cNvPr id="9" name="Picture 2" descr="G:\Виртуальный музей\Фото\8.jpg"/>
          <p:cNvPicPr>
            <a:picLocks noChangeAspect="1" noChangeArrowheads="1"/>
          </p:cNvPicPr>
          <p:nvPr/>
        </p:nvPicPr>
        <p:blipFill>
          <a:blip r:embed="rId4" cstate="print"/>
          <a:srcRect l="17269" r="5981" b="23328"/>
          <a:stretch>
            <a:fillRect/>
          </a:stretch>
        </p:blipFill>
        <p:spPr bwMode="auto">
          <a:xfrm>
            <a:off x="1" y="5301208"/>
            <a:ext cx="1245433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4610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964488" cy="554461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ФИО руководителя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Карпене </a:t>
            </a:r>
            <a:r>
              <a:rPr lang="ru-RU" dirty="0"/>
              <a:t>Татьяна </a:t>
            </a:r>
            <a:r>
              <a:rPr lang="ru-RU" dirty="0" smtClean="0"/>
              <a:t>Ивановна, </a:t>
            </a:r>
          </a:p>
          <a:p>
            <a:pPr marL="45720" indent="0">
              <a:buNone/>
            </a:pPr>
            <a:r>
              <a:rPr lang="ru-RU" dirty="0" smtClean="0"/>
              <a:t>учитель </a:t>
            </a:r>
            <a:r>
              <a:rPr lang="ru-RU" dirty="0"/>
              <a:t>истории  и обществознания</a:t>
            </a:r>
            <a:endParaRPr lang="ru-RU" dirty="0" smtClean="0"/>
          </a:p>
          <a:p>
            <a:pPr marL="45720" indent="0">
              <a:buNone/>
            </a:pP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участников </a:t>
            </a: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err="1" smtClean="0"/>
              <a:t>Маханева</a:t>
            </a:r>
            <a:r>
              <a:rPr lang="ru-RU" dirty="0" smtClean="0"/>
              <a:t> </a:t>
            </a:r>
            <a:r>
              <a:rPr lang="ru-RU" dirty="0"/>
              <a:t>Мария Вадимовна </a:t>
            </a:r>
          </a:p>
          <a:p>
            <a:r>
              <a:rPr lang="ru-RU" dirty="0"/>
              <a:t>Лазарева Дарья Алексеевна</a:t>
            </a:r>
          </a:p>
          <a:p>
            <a:r>
              <a:rPr lang="ru-RU" dirty="0"/>
              <a:t>Спирин Михаил </a:t>
            </a:r>
            <a:r>
              <a:rPr lang="ru-RU" dirty="0" smtClean="0"/>
              <a:t>Игоревич</a:t>
            </a:r>
          </a:p>
          <a:p>
            <a:pPr marL="45720" indent="0">
              <a:buNone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в команде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/>
              <a:t>Лазарева Дарья Алексеевна, 10 класс гимназии №1552, изучение технологических аспектов оцифровки музейных экспонатов</a:t>
            </a:r>
            <a:r>
              <a:rPr lang="ru-RU" dirty="0" smtClean="0"/>
              <a:t>.</a:t>
            </a:r>
          </a:p>
          <a:p>
            <a:r>
              <a:rPr lang="ru-RU" dirty="0" err="1"/>
              <a:t>Маханева</a:t>
            </a:r>
            <a:r>
              <a:rPr lang="ru-RU" dirty="0"/>
              <a:t> Мария Вадимовна, 10 класс гимназии №1552, структурирование и описание оцифрованных экспонатов, получив таким образом полную версию, используя программу </a:t>
            </a:r>
            <a:r>
              <a:rPr lang="ru-RU" dirty="0" smtClean="0"/>
              <a:t>«</a:t>
            </a:r>
            <a:r>
              <a:rPr lang="ru-RU" dirty="0" err="1" smtClean="0"/>
              <a:t>Хронолайнер</a:t>
            </a:r>
            <a:r>
              <a:rPr lang="ru-RU" dirty="0" smtClean="0"/>
              <a:t> 3.1»</a:t>
            </a:r>
          </a:p>
          <a:p>
            <a:r>
              <a:rPr lang="ru-RU" dirty="0"/>
              <a:t>Спирин Михаил Игоревич, 10 класс гимназии №1552, разработка инструкции по оцифровке экспонатов историко-археологического музея с рекомендациями и списком необходимого оборудования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G:\Виртуальный музей\Фот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6670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2143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Наша команда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640960" cy="4968552"/>
          </a:xfrm>
        </p:spPr>
        <p:txBody>
          <a:bodyPr/>
          <a:lstStyle/>
          <a:p>
            <a:pPr marL="4572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Почему каждый из членов команды захотел делать проект</a:t>
            </a:r>
            <a:r>
              <a:rPr lang="ru-RU" sz="20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2000" u="sng" dirty="0" err="1" smtClean="0">
                <a:solidFill>
                  <a:srgbClr val="FF0000"/>
                </a:solidFill>
              </a:rPr>
              <a:t>Маханева</a:t>
            </a:r>
            <a:r>
              <a:rPr lang="ru-RU" sz="2000" u="sng" dirty="0" smtClean="0">
                <a:solidFill>
                  <a:srgbClr val="FF0000"/>
                </a:solidFill>
              </a:rPr>
              <a:t> Мария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  <a:r>
              <a:rPr lang="ru-RU" sz="1800" dirty="0" smtClean="0"/>
              <a:t>Два года я была на археологической практике в Херсонесе и знаю, что такое археологический раскоп, участвовала в создании школьного  музея, но хотела бы узнать как создается виртуальный музей с помощью программы «</a:t>
            </a:r>
            <a:r>
              <a:rPr lang="ru-RU" sz="1800" dirty="0" err="1" smtClean="0"/>
              <a:t>Хронолайнер</a:t>
            </a:r>
            <a:r>
              <a:rPr lang="ru-RU" sz="1800" dirty="0" smtClean="0"/>
              <a:t> 3.1» для того чтобы любой желающий смог познакомиться с музеем в любое время. Было любопытно </a:t>
            </a:r>
            <a:r>
              <a:rPr lang="ru-RU" sz="1800" dirty="0" err="1" smtClean="0"/>
              <a:t>н</a:t>
            </a:r>
            <a:r>
              <a:rPr lang="en-US" sz="1800" dirty="0" err="1" smtClean="0"/>
              <a:t>епосредственн</a:t>
            </a:r>
            <a:r>
              <a:rPr lang="ru-RU" sz="1800" dirty="0" smtClean="0"/>
              <a:t>о</a:t>
            </a:r>
            <a:r>
              <a:rPr lang="en-US" sz="1800" dirty="0" smtClean="0"/>
              <a:t> </a:t>
            </a:r>
            <a:r>
              <a:rPr lang="ru-RU" sz="1800" dirty="0" smtClean="0"/>
              <a:t>по</a:t>
            </a:r>
            <a:r>
              <a:rPr lang="en-US" sz="1800" dirty="0" err="1" smtClean="0"/>
              <a:t>знаком</a:t>
            </a:r>
            <a:r>
              <a:rPr lang="ru-RU" sz="1800" dirty="0" err="1" smtClean="0"/>
              <a:t>иться</a:t>
            </a:r>
            <a:r>
              <a:rPr lang="ru-RU" sz="1800" dirty="0" smtClean="0"/>
              <a:t> </a:t>
            </a:r>
            <a:r>
              <a:rPr lang="en-US" sz="1800" dirty="0" smtClean="0"/>
              <a:t> с </a:t>
            </a:r>
            <a:r>
              <a:rPr lang="en-US" sz="1800" dirty="0" err="1" smtClean="0"/>
              <a:t>деятельностью</a:t>
            </a:r>
            <a:r>
              <a:rPr lang="en-US" sz="1800" dirty="0" smtClean="0"/>
              <a:t> </a:t>
            </a:r>
            <a:r>
              <a:rPr lang="en-US" sz="1800" dirty="0" err="1" smtClean="0"/>
              <a:t>реального</a:t>
            </a:r>
            <a:r>
              <a:rPr lang="en-US" sz="1800" dirty="0" smtClean="0"/>
              <a:t> </a:t>
            </a:r>
            <a:r>
              <a:rPr lang="en-US" sz="1800" dirty="0" err="1" smtClean="0"/>
              <a:t>предприятия</a:t>
            </a:r>
            <a:r>
              <a:rPr lang="ru-RU" sz="1800" dirty="0" smtClean="0"/>
              <a:t>.</a:t>
            </a:r>
          </a:p>
          <a:p>
            <a:r>
              <a:rPr lang="ru-RU" sz="2000" u="sng" dirty="0" smtClean="0">
                <a:solidFill>
                  <a:srgbClr val="FF0000"/>
                </a:solidFill>
              </a:rPr>
              <a:t>Лазарева Дарья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  <a:r>
              <a:rPr lang="ru-RU" sz="2000" dirty="0" smtClean="0"/>
              <a:t> </a:t>
            </a:r>
            <a:r>
              <a:rPr lang="ru-RU" sz="1800" dirty="0" smtClean="0"/>
              <a:t>Я хотела узнать, что такое оцифровка </a:t>
            </a:r>
            <a:r>
              <a:rPr lang="ru-RU" sz="1800" dirty="0"/>
              <a:t>музейных </a:t>
            </a:r>
            <a:r>
              <a:rPr lang="ru-RU" sz="1800" dirty="0" smtClean="0"/>
              <a:t>экспонатов; мне нравится работать в команде; получить </a:t>
            </a:r>
            <a:r>
              <a:rPr lang="ru-RU" sz="1800" dirty="0" err="1" smtClean="0"/>
              <a:t>н</a:t>
            </a:r>
            <a:r>
              <a:rPr lang="en-US" sz="1800" dirty="0" err="1" smtClean="0"/>
              <a:t>авыки</a:t>
            </a:r>
            <a:r>
              <a:rPr lang="en-US" sz="1800" dirty="0" smtClean="0"/>
              <a:t> </a:t>
            </a:r>
            <a:r>
              <a:rPr lang="en-US" sz="1800" dirty="0" err="1" smtClean="0"/>
              <a:t>работы</a:t>
            </a:r>
            <a:r>
              <a:rPr lang="en-US" sz="1800" dirty="0" smtClean="0"/>
              <a:t> </a:t>
            </a:r>
            <a:r>
              <a:rPr lang="en-US" sz="1800" dirty="0" err="1" smtClean="0"/>
              <a:t>над</a:t>
            </a:r>
            <a:r>
              <a:rPr lang="en-US" sz="1800" dirty="0" smtClean="0"/>
              <a:t> </a:t>
            </a:r>
            <a:r>
              <a:rPr lang="en-US" sz="1800" dirty="0" err="1" smtClean="0"/>
              <a:t>проект</a:t>
            </a:r>
            <a:r>
              <a:rPr lang="ru-RU" sz="1800" dirty="0" err="1" smtClean="0"/>
              <a:t>ом</a:t>
            </a:r>
            <a:r>
              <a:rPr lang="ru-RU" sz="1800" dirty="0" smtClean="0"/>
              <a:t>.</a:t>
            </a:r>
          </a:p>
          <a:p>
            <a:r>
              <a:rPr lang="ru-RU" sz="2000" u="sng" dirty="0" smtClean="0">
                <a:solidFill>
                  <a:srgbClr val="FF0000"/>
                </a:solidFill>
              </a:rPr>
              <a:t>Спирин Михаил</a:t>
            </a:r>
            <a:r>
              <a:rPr lang="ru-RU" sz="2000" dirty="0" smtClean="0">
                <a:solidFill>
                  <a:srgbClr val="FF0000"/>
                </a:solidFill>
              </a:rPr>
              <a:t>: </a:t>
            </a:r>
            <a:r>
              <a:rPr lang="ru-RU" sz="1800" dirty="0" smtClean="0"/>
              <a:t>Я хотел бы создать инструкцию, которая была бы понятна всем и чтобы </a:t>
            </a:r>
            <a:r>
              <a:rPr lang="ru-RU" sz="1800" dirty="0"/>
              <a:t>м</a:t>
            </a:r>
            <a:r>
              <a:rPr lang="ru-RU" sz="1800" dirty="0" smtClean="0"/>
              <a:t>огла быть использована другими людьми, как помощь при создании своего собственного виртуального музея.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2050" name="Picture 2" descr="G:\Виртуальный музей\Фото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38725"/>
            <a:ext cx="2733675" cy="1819275"/>
          </a:xfrm>
          <a:prstGeom prst="rect">
            <a:avLst/>
          </a:prstGeom>
          <a:noFill/>
        </p:spPr>
      </p:pic>
      <p:pic>
        <p:nvPicPr>
          <p:cNvPr id="2051" name="Picture 3" descr="G:\Виртуальный музей\Фото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010150"/>
            <a:ext cx="2524125" cy="1847850"/>
          </a:xfrm>
          <a:prstGeom prst="rect">
            <a:avLst/>
          </a:prstGeom>
          <a:noFill/>
        </p:spPr>
      </p:pic>
      <p:pic>
        <p:nvPicPr>
          <p:cNvPr id="2052" name="Picture 4" descr="G:\Виртуальный музей\Фото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012933"/>
            <a:ext cx="2443733" cy="1845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9963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Виртуальный музей\Фото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085184"/>
            <a:ext cx="2076450" cy="1581150"/>
          </a:xfrm>
          <a:prstGeom prst="rect">
            <a:avLst/>
          </a:prstGeom>
          <a:noFill/>
        </p:spPr>
      </p:pic>
      <p:pic>
        <p:nvPicPr>
          <p:cNvPr id="3074" name="Picture 2" descr="G:\Виртуальный музей\Фото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052736"/>
            <a:ext cx="2381250" cy="23717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13334"/>
            <a:ext cx="8640960" cy="5616624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/>
              <a:t>Создание </a:t>
            </a:r>
            <a:r>
              <a:rPr lang="ru-RU" dirty="0"/>
              <a:t>виртуальной версии историко-археологического музея ГБОУ гимназии № 1552 с использованием мультимедийных презентационных технологий  и разработка инструкции по оцифровке экспонатов </a:t>
            </a:r>
            <a:endParaRPr lang="ru-RU" dirty="0" smtClean="0"/>
          </a:p>
          <a:p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" indent="0">
              <a:buNone/>
            </a:pPr>
            <a:r>
              <a:rPr lang="ru-RU" dirty="0"/>
              <a:t>•	Изучить технологические аспекты оцифровки музейных экспонатов </a:t>
            </a:r>
          </a:p>
          <a:p>
            <a:pPr marL="45720" indent="0">
              <a:buNone/>
            </a:pPr>
            <a:r>
              <a:rPr lang="ru-RU" dirty="0"/>
              <a:t>•	На основе анализа предоставить инструкцию с рекомендациями и списком необходимого оборудования как оцифровывать музейные экспонаты</a:t>
            </a:r>
          </a:p>
          <a:p>
            <a:pPr marL="45720" indent="0">
              <a:buNone/>
            </a:pPr>
            <a:r>
              <a:rPr lang="ru-RU" dirty="0"/>
              <a:t>•	Оцифровать музей гимназии 1552, опробовав разработанный алгоритм и используя имеющееся оборудование</a:t>
            </a:r>
          </a:p>
          <a:p>
            <a:pPr marL="45720" indent="0">
              <a:buNone/>
            </a:pPr>
            <a:r>
              <a:rPr lang="ru-RU" dirty="0"/>
              <a:t>•	Структурировать и описать оцифрованные экспонаты, получив таким образом полную экспозицию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4648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9027003" cy="126876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План работ по проекту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3600400" cy="5616624"/>
          </a:xfrm>
        </p:spPr>
        <p:txBody>
          <a:bodyPr/>
          <a:lstStyle/>
          <a:p>
            <a:pPr marL="4572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1 этап</a:t>
            </a:r>
            <a:r>
              <a:rPr lang="ru-RU" dirty="0" smtClean="0"/>
              <a:t>: оцифровка школьного музея</a:t>
            </a:r>
          </a:p>
          <a:p>
            <a:pPr marL="45720" lvl="0" indent="0">
              <a:buClr>
                <a:srgbClr val="1AB39F">
                  <a:lumMod val="75000"/>
                </a:srgbClr>
              </a:buClr>
              <a:buNone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 создание инструкции по оцифровке музейных экспонатов</a:t>
            </a:r>
          </a:p>
          <a:p>
            <a:pPr marL="45720" lvl="0" indent="0">
              <a:buClr>
                <a:srgbClr val="1AB39F">
                  <a:lumMod val="75000"/>
                </a:srgbClr>
              </a:buCl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2 этап</a:t>
            </a:r>
            <a:r>
              <a:rPr lang="ru-RU" dirty="0" smtClean="0"/>
              <a:t>: создание </a:t>
            </a:r>
            <a:r>
              <a:rPr lang="ru-RU" dirty="0"/>
              <a:t>сметы</a:t>
            </a:r>
          </a:p>
          <a:p>
            <a:pPr marL="45720" lvl="0" indent="0">
              <a:buClr>
                <a:srgbClr val="1AB39F">
                  <a:lumMod val="75000"/>
                </a:srgbClr>
              </a:buClr>
              <a:buNone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Смета необходимого оборудования</a:t>
            </a:r>
          </a:p>
          <a:p>
            <a:pPr marL="45720" lvl="0" indent="0">
              <a:buClr>
                <a:srgbClr val="1AB39F">
                  <a:lumMod val="75000"/>
                </a:srgbClr>
              </a:buCl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3 этап</a:t>
            </a:r>
            <a:r>
              <a:rPr lang="ru-RU" dirty="0" smtClean="0"/>
              <a:t>: создание </a:t>
            </a:r>
            <a:r>
              <a:rPr lang="ru-RU" dirty="0"/>
              <a:t>виртуального музея.</a:t>
            </a:r>
          </a:p>
          <a:p>
            <a:pPr marL="45720" indent="0">
              <a:buClr>
                <a:srgbClr val="1AB39F">
                  <a:lumMod val="75000"/>
                </a:srgbClr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Использование программы«ОС3.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Хронолайнер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3.1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Апробационная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версия».</a:t>
            </a:r>
          </a:p>
          <a:p>
            <a:pPr marL="45720" indent="0">
              <a:buClr>
                <a:srgbClr val="1AB39F">
                  <a:lumMod val="75000"/>
                </a:srgbClr>
              </a:buClr>
              <a:buNone/>
            </a:pPr>
            <a:endParaRPr lang="ru-RU" sz="1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G:\Виртуальный музей\Фото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495675" cy="528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01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144000" cy="1194642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Ход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712968" cy="5616624"/>
          </a:xfrm>
        </p:spPr>
        <p:txBody>
          <a:bodyPr/>
          <a:lstStyle/>
          <a:p>
            <a:r>
              <a:rPr lang="ru-RU" dirty="0" smtClean="0"/>
              <a:t>(фото рабочих моментов)</a:t>
            </a:r>
            <a:endParaRPr lang="ru-RU" dirty="0"/>
          </a:p>
        </p:txBody>
      </p:sp>
      <p:pic>
        <p:nvPicPr>
          <p:cNvPr id="5122" name="Picture 2" descr="G:\Виртуальный музей\Фото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3752850" cy="4695825"/>
          </a:xfrm>
          <a:prstGeom prst="rect">
            <a:avLst/>
          </a:prstGeom>
          <a:noFill/>
        </p:spPr>
      </p:pic>
      <p:pic>
        <p:nvPicPr>
          <p:cNvPr id="5123" name="Picture 3" descr="G:\Виртуальный музей\Фото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762375" cy="473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9899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Виртуальный музей\Фото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975" y="0"/>
            <a:ext cx="3248025" cy="2609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Результаты этапа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370" y="2900049"/>
            <a:ext cx="8856984" cy="3744416"/>
          </a:xfrm>
        </p:spPr>
        <p:txBody>
          <a:bodyPr>
            <a:normAutofit lnSpcReduction="10000"/>
          </a:bodyPr>
          <a:lstStyle/>
          <a:p>
            <a:r>
              <a:rPr lang="ru-RU" sz="1600" u="sng" dirty="0" smtClean="0">
                <a:solidFill>
                  <a:srgbClr val="FF0000"/>
                </a:solidFill>
              </a:rPr>
              <a:t>Шаг </a:t>
            </a:r>
            <a:r>
              <a:rPr lang="ru-RU" sz="1600" u="sng" dirty="0">
                <a:solidFill>
                  <a:srgbClr val="FF0000"/>
                </a:solidFill>
              </a:rPr>
              <a:t>1</a:t>
            </a:r>
            <a:r>
              <a:rPr lang="ru-RU" sz="1600" dirty="0">
                <a:solidFill>
                  <a:srgbClr val="FF0000"/>
                </a:solidFill>
              </a:rPr>
              <a:t>: </a:t>
            </a:r>
            <a:r>
              <a:rPr lang="ru-RU" sz="1600" dirty="0"/>
              <a:t>Фон</a:t>
            </a:r>
          </a:p>
          <a:p>
            <a:pPr marL="45720" indent="0">
              <a:buNone/>
            </a:pPr>
            <a:r>
              <a:rPr lang="ru-RU" sz="1600" dirty="0"/>
              <a:t>Необходимо найти фон для оцифровки выбранного экспоната. Желательно, чтобы фон отличался цветом от экспоната, который вы собираетесь фотографировать. Рекомендуем использовать фон Белого, Черного, Синего и Зеленого цвета, потому что на этом фоне, зачастую, можно разглядеть маленькие или плохо заметные на фотографии детали.</a:t>
            </a:r>
          </a:p>
          <a:p>
            <a:r>
              <a:rPr lang="ru-RU" sz="1600" u="sng" dirty="0">
                <a:solidFill>
                  <a:srgbClr val="FF0000"/>
                </a:solidFill>
              </a:rPr>
              <a:t>Шаг 2</a:t>
            </a:r>
            <a:r>
              <a:rPr lang="ru-RU" sz="1600" dirty="0">
                <a:solidFill>
                  <a:srgbClr val="FF0000"/>
                </a:solidFill>
              </a:rPr>
              <a:t>: </a:t>
            </a:r>
            <a:r>
              <a:rPr lang="ru-RU" sz="1600" dirty="0"/>
              <a:t>Подготовка информации о экспонате</a:t>
            </a:r>
          </a:p>
          <a:p>
            <a:pPr marL="45720" indent="0">
              <a:buNone/>
            </a:pPr>
            <a:r>
              <a:rPr lang="ru-RU" sz="1600" dirty="0"/>
              <a:t>Требуется найти всю необходимую информацию об экспонате, который вы собираетесь  фотографировать. Например: возраст экспоната, время находки экспоната, состояние (полное, фрагментированное), а так же необходимо узнать параметры выбранного экспоната (ширина, высота, и т.д.)</a:t>
            </a:r>
          </a:p>
          <a:p>
            <a:r>
              <a:rPr lang="ru-RU" sz="1600" u="sng" dirty="0">
                <a:solidFill>
                  <a:srgbClr val="FF0000"/>
                </a:solidFill>
              </a:rPr>
              <a:t>Шаг 3</a:t>
            </a:r>
            <a:r>
              <a:rPr lang="ru-RU" sz="1600" dirty="0">
                <a:solidFill>
                  <a:srgbClr val="FF0000"/>
                </a:solidFill>
              </a:rPr>
              <a:t>: </a:t>
            </a:r>
            <a:r>
              <a:rPr lang="ru-RU" sz="1600" dirty="0"/>
              <a:t>Подготовка экспоната</a:t>
            </a:r>
          </a:p>
          <a:p>
            <a:pPr marL="45720" indent="0">
              <a:buNone/>
            </a:pPr>
            <a:r>
              <a:rPr lang="ru-RU" sz="1600" dirty="0"/>
              <a:t>Для подготовки экспоната необходимо взять экспонат и протереть его растительным маслом (или спиртом),  для того чтобы придать экспонату более презентабельный вид, а так же для того, чтобы вы смогли увидеть маленькие, незаметные глазу детали.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08" y="860267"/>
            <a:ext cx="61206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FF0000"/>
                </a:solidFill>
              </a:rPr>
              <a:t>ИНСТРУКЦИЯ ПО ОЦИФРОВКЕ МУЗЕЙНЫХ ЭКСПОНАТОВ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Список оборудования: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Фон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Растительное масло (или спирт)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Мобильный телефон (желательно использовать такие мобильные устройства как: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Iphone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4s и выше) или любительская фотокамера или полупрофессиональная фототехника.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3167052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Результаты этапа 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6264696" cy="5877272"/>
          </a:xfrm>
        </p:spPr>
        <p:txBody>
          <a:bodyPr>
            <a:normAutofit fontScale="92500"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Шаг 4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/>
              <a:t>Фотосъёмка экспоната</a:t>
            </a:r>
          </a:p>
          <a:p>
            <a:pPr marL="45720" indent="0">
              <a:buNone/>
            </a:pPr>
            <a:r>
              <a:rPr lang="ru-RU" dirty="0"/>
              <a:t>Возьмите выбранный экспонат,  положите его на выбранный фон. После этого возьмите мобильный телефон(фотокамеру </a:t>
            </a:r>
            <a:r>
              <a:rPr lang="ru-RU" dirty="0" smtClean="0"/>
              <a:t>или полупрофессиональную фототехнику)  и </a:t>
            </a:r>
            <a:r>
              <a:rPr lang="ru-RU" dirty="0"/>
              <a:t>сфотографируйте выбранный экспонат. При съемке экспоната свет должен освещать весь экспонат.</a:t>
            </a:r>
          </a:p>
          <a:p>
            <a:r>
              <a:rPr lang="ru-RU" u="sng" dirty="0">
                <a:solidFill>
                  <a:srgbClr val="FF0000"/>
                </a:solidFill>
              </a:rPr>
              <a:t>Шаг 5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/>
              <a:t>Оцифровка экспоната</a:t>
            </a:r>
          </a:p>
          <a:p>
            <a:pPr marL="45720" indent="0">
              <a:buNone/>
            </a:pPr>
            <a:r>
              <a:rPr lang="ru-RU" dirty="0"/>
              <a:t>Сделанные фото перенесите на компьютер и при помощи графических редакторов подпишите на фото всю информацию о данном экспонате.</a:t>
            </a:r>
          </a:p>
          <a:p>
            <a:r>
              <a:rPr lang="ru-RU" u="sng" dirty="0">
                <a:solidFill>
                  <a:srgbClr val="FF0000"/>
                </a:solidFill>
              </a:rPr>
              <a:t>Шаг 6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/>
              <a:t>Хранение оцифрованных экспонатов</a:t>
            </a:r>
          </a:p>
          <a:p>
            <a:pPr marL="45720" indent="0">
              <a:buNone/>
            </a:pPr>
            <a:r>
              <a:rPr lang="ru-RU" dirty="0"/>
              <a:t>Сделанные фотографии мы рекомендуем хранить на жестком диске, а так же запасные копии оцифрованных экспонатов на </a:t>
            </a:r>
            <a:r>
              <a:rPr lang="ru-RU" dirty="0" err="1"/>
              <a:t>флеш</a:t>
            </a:r>
            <a:r>
              <a:rPr lang="ru-RU" dirty="0"/>
              <a:t>-карте.</a:t>
            </a:r>
          </a:p>
          <a:p>
            <a:r>
              <a:rPr lang="ru-RU" u="sng" dirty="0">
                <a:solidFill>
                  <a:srgbClr val="FF0000"/>
                </a:solidFill>
              </a:rPr>
              <a:t>Готово!</a:t>
            </a:r>
          </a:p>
          <a:p>
            <a:endParaRPr lang="ru-RU" dirty="0"/>
          </a:p>
        </p:txBody>
      </p:sp>
      <p:pic>
        <p:nvPicPr>
          <p:cNvPr id="7170" name="Picture 2" descr="G:\Виртуальный музей\Фото\Античность+Средневековье\Подписанны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302000" cy="3058822"/>
          </a:xfrm>
          <a:prstGeom prst="rect">
            <a:avLst/>
          </a:prstGeom>
          <a:noFill/>
        </p:spPr>
      </p:pic>
      <p:pic>
        <p:nvPicPr>
          <p:cNvPr id="7172" name="Picture 4" descr="G:\Виртуальный музей\Фото\Античность+Средневековье\Подписанные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01008"/>
            <a:ext cx="2381250" cy="3171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4073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Результаты этапа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8496944" cy="594928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Смета необходимого </a:t>
            </a:r>
            <a:r>
              <a:rPr lang="ru-RU" dirty="0" smtClean="0">
                <a:solidFill>
                  <a:srgbClr val="FF0000"/>
                </a:solidFill>
              </a:rPr>
              <a:t>оборудования</a:t>
            </a:r>
          </a:p>
          <a:p>
            <a:r>
              <a:rPr lang="ru-RU" u="sng" dirty="0" smtClean="0"/>
              <a:t>Вариант </a:t>
            </a:r>
            <a:r>
              <a:rPr lang="ru-RU" u="sng" dirty="0"/>
              <a:t>1</a:t>
            </a:r>
            <a:r>
              <a:rPr lang="ru-RU" dirty="0"/>
              <a:t>: </a:t>
            </a:r>
          </a:p>
          <a:p>
            <a:pPr marL="45720" indent="0">
              <a:buNone/>
            </a:pPr>
            <a:r>
              <a:rPr lang="ru-RU" dirty="0"/>
              <a:t>1)фон зеленого цвета (ткань) 1шт 2м:2м-~ 350₽</a:t>
            </a:r>
          </a:p>
          <a:p>
            <a:pPr marL="45720" indent="0">
              <a:buNone/>
            </a:pPr>
            <a:r>
              <a:rPr lang="ru-RU" dirty="0"/>
              <a:t>2) масло подсолнечное 2шт: ~300₽</a:t>
            </a:r>
          </a:p>
          <a:p>
            <a:pPr marL="45720" indent="0">
              <a:buNone/>
            </a:pPr>
            <a:r>
              <a:rPr lang="ru-RU" dirty="0"/>
              <a:t>3) мобильный телефон ( для съемки наших экспонатов мы использовали </a:t>
            </a:r>
            <a:r>
              <a:rPr lang="ru-RU" dirty="0" err="1"/>
              <a:t>iPhone</a:t>
            </a:r>
            <a:r>
              <a:rPr lang="ru-RU" dirty="0"/>
              <a:t> 5s) : ~23000₽</a:t>
            </a:r>
          </a:p>
          <a:p>
            <a:pPr marL="45720" indent="0">
              <a:buNone/>
            </a:pPr>
            <a:r>
              <a:rPr lang="ru-RU" dirty="0"/>
              <a:t>Общая стоимость: ~24000₽</a:t>
            </a:r>
          </a:p>
          <a:p>
            <a:pPr marL="45720" indent="0">
              <a:buNone/>
            </a:pPr>
            <a:endParaRPr lang="ru-RU" u="sng" dirty="0"/>
          </a:p>
          <a:p>
            <a:r>
              <a:rPr lang="ru-RU" u="sng" dirty="0"/>
              <a:t>Вариант 2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/>
              <a:t>1)фон зеленого цвета (ткань) 1шт 2м:2м-~ 350₽</a:t>
            </a:r>
          </a:p>
          <a:p>
            <a:pPr marL="45720" indent="0">
              <a:buNone/>
            </a:pPr>
            <a:r>
              <a:rPr lang="ru-RU" dirty="0"/>
              <a:t>2) масло подсолнечное 2шт: ~300₽</a:t>
            </a:r>
          </a:p>
          <a:p>
            <a:pPr marL="45720" indent="0">
              <a:buNone/>
            </a:pPr>
            <a:r>
              <a:rPr lang="ru-RU" dirty="0"/>
              <a:t>3) любительский фотоаппарат: ~9000-12000₽</a:t>
            </a:r>
          </a:p>
          <a:p>
            <a:pPr marL="45720" indent="0">
              <a:buNone/>
            </a:pPr>
            <a:r>
              <a:rPr lang="ru-RU" dirty="0"/>
              <a:t>Общая стоимость: ~13000₽</a:t>
            </a:r>
          </a:p>
          <a:p>
            <a:pPr marL="45720" indent="0">
              <a:buNone/>
            </a:pPr>
            <a:endParaRPr lang="ru-RU" u="sng" dirty="0"/>
          </a:p>
          <a:p>
            <a:r>
              <a:rPr lang="ru-RU" u="sng" dirty="0"/>
              <a:t>Вариант 3 </a:t>
            </a:r>
            <a:r>
              <a:rPr lang="ru-RU" dirty="0"/>
              <a:t>:</a:t>
            </a:r>
          </a:p>
          <a:p>
            <a:pPr marL="45720" indent="0">
              <a:buNone/>
            </a:pPr>
            <a:r>
              <a:rPr lang="ru-RU" dirty="0"/>
              <a:t>1)фон зеленого цвета (ткань) 1шт 2м:2м-~ 350₽</a:t>
            </a:r>
          </a:p>
          <a:p>
            <a:pPr marL="45720" indent="0">
              <a:buNone/>
            </a:pPr>
            <a:r>
              <a:rPr lang="ru-RU" dirty="0"/>
              <a:t>2) полупрофессиональный фотоаппарат- 25000-27000₽</a:t>
            </a:r>
          </a:p>
          <a:p>
            <a:pPr marL="45720" indent="0">
              <a:buNone/>
            </a:pPr>
            <a:r>
              <a:rPr lang="ru-RU" dirty="0"/>
              <a:t>Общая стоимость: ~27700₽</a:t>
            </a:r>
          </a:p>
        </p:txBody>
      </p:sp>
      <p:pic>
        <p:nvPicPr>
          <p:cNvPr id="8194" name="Picture 2" descr="G:\Виртуальный музей\Фото\Античность+Средневековье\Подписанные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05064"/>
            <a:ext cx="2020945" cy="2709903"/>
          </a:xfrm>
          <a:prstGeom prst="rect">
            <a:avLst/>
          </a:prstGeom>
          <a:noFill/>
        </p:spPr>
      </p:pic>
      <p:pic>
        <p:nvPicPr>
          <p:cNvPr id="8195" name="Picture 3" descr="G:\Виртуальный музей\Фото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590800" cy="1933575"/>
          </a:xfrm>
          <a:prstGeom prst="rect">
            <a:avLst/>
          </a:prstGeom>
          <a:noFill/>
        </p:spPr>
      </p:pic>
      <p:pic>
        <p:nvPicPr>
          <p:cNvPr id="8196" name="Picture 4" descr="G:\Виртуальный музей\Фото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564904"/>
            <a:ext cx="205740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3195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562</TotalTime>
  <Words>1331</Words>
  <Application>Microsoft Office PowerPoint</Application>
  <PresentationFormat>Экран (4:3)</PresentationFormat>
  <Paragraphs>111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Проект: Создание виртуальной версии историко-археологического музея  ГБОУ гимназии № 1552 с использованием мультимедийных презентационных технологий Этап конкурса: отборочный  Название команды: Виртуальный музей «Феникс» Город: Москва Образовательное учреждение: ГБОУ гимназия №1552   </vt:lpstr>
      <vt:lpstr>Наша команда</vt:lpstr>
      <vt:lpstr>Наша команда</vt:lpstr>
      <vt:lpstr>Цель и задачи проекта</vt:lpstr>
      <vt:lpstr>План работ по проекту</vt:lpstr>
      <vt:lpstr>Ход работы над проектом</vt:lpstr>
      <vt:lpstr>Результаты этапа 1</vt:lpstr>
      <vt:lpstr>Результаты этапа 1</vt:lpstr>
      <vt:lpstr>Результаты этапа 2</vt:lpstr>
      <vt:lpstr>Результаты этапа 3</vt:lpstr>
      <vt:lpstr>Результаты этапа 3</vt:lpstr>
      <vt:lpstr>Результаты этапа 3</vt:lpstr>
      <vt:lpstr>Перспективы проекта</vt:lpstr>
      <vt:lpstr>Ресурсы использованные командой для решения кейса</vt:lpstr>
      <vt:lpstr>Ресурсы использованные командой для решения кейса</vt:lpstr>
      <vt:lpstr>Комментарии членов команды (чему каждый научился?)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Привет!</dc:creator>
  <cp:lastModifiedBy>Мария</cp:lastModifiedBy>
  <cp:revision>54</cp:revision>
  <dcterms:created xsi:type="dcterms:W3CDTF">2015-01-25T10:57:26Z</dcterms:created>
  <dcterms:modified xsi:type="dcterms:W3CDTF">2015-02-08T19:31:25Z</dcterms:modified>
</cp:coreProperties>
</file>